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302" r:id="rId4"/>
    <p:sldId id="301" r:id="rId5"/>
    <p:sldId id="295" r:id="rId6"/>
    <p:sldId id="298" r:id="rId7"/>
    <p:sldId id="299" r:id="rId8"/>
    <p:sldId id="300" r:id="rId9"/>
    <p:sldId id="281" r:id="rId10"/>
    <p:sldId id="280" r:id="rId11"/>
    <p:sldId id="303" r:id="rId12"/>
    <p:sldId id="285" r:id="rId13"/>
    <p:sldId id="275" r:id="rId14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54" d="100"/>
          <a:sy n="154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629FB46-C2C6-4E2C-8D1D-41BFA1A92218}" type="datetimeFigureOut">
              <a:rPr lang="de-AT" smtClean="0"/>
              <a:t>03.09.2019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61B56E5-77E4-42D3-860C-6A1C8BFF2E1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733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D007E84-3EC9-4CDC-A53C-DB183F94B80A}" type="datetimeFigureOut">
              <a:rPr lang="de-AT" smtClean="0"/>
              <a:t>03.09.2019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C1EAD97-7065-4B4D-A44F-A1B49DADEB7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03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60 % des </a:t>
            </a:r>
            <a:r>
              <a:rPr lang="de-DE" dirty="0" err="1" smtClean="0"/>
              <a:t>Äquivalisierten</a:t>
            </a:r>
            <a:r>
              <a:rPr lang="de-DE" dirty="0" smtClean="0"/>
              <a:t> Medianeinkommens 2018: 15.105,-- </a:t>
            </a:r>
            <a:r>
              <a:rPr lang="de-DE" dirty="0" smtClean="0"/>
              <a:t>EUR</a:t>
            </a:r>
          </a:p>
          <a:p>
            <a:endParaRPr lang="de-DE" dirty="0"/>
          </a:p>
          <a:p>
            <a:r>
              <a:rPr lang="de-DE" dirty="0" err="1" smtClean="0"/>
              <a:t>Housing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overburden</a:t>
            </a:r>
            <a:r>
              <a:rPr lang="de-DE" dirty="0" smtClean="0"/>
              <a:t> rate </a:t>
            </a:r>
          </a:p>
          <a:p>
            <a:endParaRPr lang="de-DE" dirty="0"/>
          </a:p>
          <a:p>
            <a:r>
              <a:rPr lang="de-AT" dirty="0">
                <a:solidFill>
                  <a:schemeClr val="tx2"/>
                </a:solidFill>
              </a:rPr>
              <a:t>14 % der österr. Bevölkerung leben in Haushalten mit Einkommen ˂ 60 % des </a:t>
            </a:r>
            <a:r>
              <a:rPr lang="de-AT" dirty="0" err="1">
                <a:solidFill>
                  <a:schemeClr val="tx2"/>
                </a:solidFill>
              </a:rPr>
              <a:t>äquivalisierten</a:t>
            </a:r>
            <a:r>
              <a:rPr lang="de-AT" dirty="0">
                <a:solidFill>
                  <a:schemeClr val="tx2"/>
                </a:solidFill>
              </a:rPr>
              <a:t> Medianeinkommens (2018), Wohnkostenbelastung dieser Gruppe Ø 40 % (</a:t>
            </a:r>
            <a:r>
              <a:rPr lang="de-AT" dirty="0" err="1">
                <a:solidFill>
                  <a:schemeClr val="tx2"/>
                </a:solidFill>
              </a:rPr>
              <a:t>tw</a:t>
            </a:r>
            <a:r>
              <a:rPr lang="de-AT" dirty="0">
                <a:solidFill>
                  <a:schemeClr val="tx2"/>
                </a:solidFill>
              </a:rPr>
              <a:t>. bis zu 74 </a:t>
            </a:r>
            <a:r>
              <a:rPr lang="de-AT" dirty="0" smtClean="0">
                <a:solidFill>
                  <a:schemeClr val="tx2"/>
                </a:solidFill>
              </a:rPr>
              <a:t>%) und gelten somit als armutsgefährdet</a:t>
            </a:r>
            <a:endParaRPr lang="de-AT" dirty="0">
              <a:solidFill>
                <a:schemeClr val="tx2"/>
              </a:solidFill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577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HF-Projekt Neunerhaus seit 2012 Jahren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sz="1100" dirty="0">
                <a:solidFill>
                  <a:schemeClr val="tx2"/>
                </a:solidFill>
              </a:rPr>
              <a:t>     </a:t>
            </a:r>
            <a:r>
              <a:rPr lang="de-DE" sz="1100" dirty="0">
                <a:solidFill>
                  <a:schemeClr val="tx2"/>
                </a:solidFill>
                <a:sym typeface="Wingdings" panose="05000000000000000000" pitchFamily="2" charset="2"/>
              </a:rPr>
              <a:t>eigene Wohnung/Mietvertrag, </a:t>
            </a:r>
            <a:r>
              <a:rPr lang="de-DE" sz="1100" dirty="0" err="1">
                <a:solidFill>
                  <a:schemeClr val="tx2"/>
                </a:solidFill>
                <a:sym typeface="Wingdings" panose="05000000000000000000" pitchFamily="2" charset="2"/>
              </a:rPr>
              <a:t>sozialarbeiterische</a:t>
            </a:r>
            <a:r>
              <a:rPr lang="de-DE" sz="1100" dirty="0">
                <a:solidFill>
                  <a:schemeClr val="tx2"/>
                </a:solidFill>
                <a:sym typeface="Wingdings" panose="05000000000000000000" pitchFamily="2" charset="2"/>
              </a:rPr>
              <a:t> Unterstützung  die Entwicklung</a:t>
            </a:r>
            <a:br>
              <a:rPr lang="de-DE" sz="11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de-DE" sz="1100" dirty="0">
                <a:solidFill>
                  <a:schemeClr val="tx2"/>
                </a:solidFill>
                <a:sym typeface="Wingdings" panose="05000000000000000000" pitchFamily="2" charset="2"/>
              </a:rPr>
              <a:t>     von Zukunftsperspektiven wird ermöglicht</a:t>
            </a:r>
            <a:endParaRPr lang="de-DE" dirty="0">
              <a:solidFill>
                <a:schemeClr val="tx2"/>
              </a:solidFill>
            </a:endParaRP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Zahlungsmoral</a:t>
            </a:r>
            <a:r>
              <a:rPr lang="en-US" dirty="0">
                <a:solidFill>
                  <a:schemeClr val="tx2"/>
                </a:solidFill>
              </a:rPr>
              <a:t> 97%</a:t>
            </a: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Prognostizierter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Wohnungsbedarf</a:t>
            </a:r>
            <a:r>
              <a:rPr lang="en-US" dirty="0">
                <a:solidFill>
                  <a:schemeClr val="tx2"/>
                </a:solidFill>
              </a:rPr>
              <a:t> 2018: 1500 </a:t>
            </a:r>
            <a:r>
              <a:rPr lang="en-US" dirty="0" err="1">
                <a:solidFill>
                  <a:schemeClr val="tx2"/>
                </a:solidFill>
              </a:rPr>
              <a:t>Wohnungen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Finanzierung</a:t>
            </a:r>
            <a:r>
              <a:rPr lang="en-US" dirty="0">
                <a:solidFill>
                  <a:schemeClr val="tx2"/>
                </a:solidFill>
              </a:rPr>
              <a:t> des </a:t>
            </a:r>
            <a:r>
              <a:rPr lang="en-US" dirty="0" err="1">
                <a:solidFill>
                  <a:schemeClr val="tx2"/>
                </a:solidFill>
              </a:rPr>
              <a:t>Programms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durch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Stadt</a:t>
            </a:r>
            <a:r>
              <a:rPr lang="en-US" dirty="0">
                <a:solidFill>
                  <a:schemeClr val="tx2"/>
                </a:solidFill>
              </a:rPr>
              <a:t> Wien </a:t>
            </a:r>
            <a:r>
              <a:rPr lang="en-US" dirty="0" err="1">
                <a:solidFill>
                  <a:schemeClr val="tx2"/>
                </a:solidFill>
              </a:rPr>
              <a:t>jährlich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mit</a:t>
            </a: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€ 500.000,00 </a:t>
            </a: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 </a:t>
            </a:r>
            <a:r>
              <a:rPr lang="en-US" dirty="0" err="1">
                <a:solidFill>
                  <a:schemeClr val="tx2"/>
                </a:solidFill>
              </a:rPr>
              <a:t>Bausparkasse</a:t>
            </a:r>
            <a:r>
              <a:rPr lang="en-US" dirty="0">
                <a:solidFill>
                  <a:schemeClr val="tx2"/>
                </a:solidFill>
              </a:rPr>
              <a:t>, ÖVW und </a:t>
            </a:r>
            <a:r>
              <a:rPr lang="en-US" dirty="0" err="1">
                <a:solidFill>
                  <a:schemeClr val="tx2"/>
                </a:solidFill>
              </a:rPr>
              <a:t>Erste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Immobilien</a:t>
            </a:r>
            <a:r>
              <a:rPr lang="en-US" dirty="0">
                <a:solidFill>
                  <a:schemeClr val="tx2"/>
                </a:solidFill>
              </a:rPr>
              <a:t> KAG der </a:t>
            </a:r>
            <a:r>
              <a:rPr lang="en-US" dirty="0" err="1">
                <a:solidFill>
                  <a:schemeClr val="tx2"/>
                </a:solidFill>
              </a:rPr>
              <a:t>Erste</a:t>
            </a:r>
            <a:r>
              <a:rPr lang="en-US" dirty="0">
                <a:solidFill>
                  <a:schemeClr val="tx2"/>
                </a:solidFill>
              </a:rPr>
              <a:t> Group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 err="1">
                <a:solidFill>
                  <a:schemeClr val="tx2"/>
                </a:solidFill>
              </a:rPr>
              <a:t>unterstützen</a:t>
            </a:r>
            <a:r>
              <a:rPr lang="en-US" dirty="0">
                <a:solidFill>
                  <a:schemeClr val="tx2"/>
                </a:solidFill>
              </a:rPr>
              <a:t> das </a:t>
            </a:r>
            <a:r>
              <a:rPr lang="en-US" dirty="0" err="1">
                <a:solidFill>
                  <a:schemeClr val="tx2"/>
                </a:solidFill>
              </a:rPr>
              <a:t>Programm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bereits</a:t>
            </a:r>
            <a:endParaRPr lang="en-US" dirty="0">
              <a:solidFill>
                <a:schemeClr val="tx2"/>
              </a:solidFill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523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635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HF-Projekt Neunerhaus seit 2012 Jahren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sz="1100" dirty="0">
                <a:solidFill>
                  <a:schemeClr val="tx2"/>
                </a:solidFill>
              </a:rPr>
              <a:t>     </a:t>
            </a:r>
            <a:r>
              <a:rPr lang="de-DE" sz="1100" dirty="0">
                <a:solidFill>
                  <a:schemeClr val="tx2"/>
                </a:solidFill>
                <a:sym typeface="Wingdings" panose="05000000000000000000" pitchFamily="2" charset="2"/>
              </a:rPr>
              <a:t>eigene Wohnung/Mietvertrag, </a:t>
            </a:r>
            <a:r>
              <a:rPr lang="de-DE" sz="1100" dirty="0" err="1">
                <a:solidFill>
                  <a:schemeClr val="tx2"/>
                </a:solidFill>
                <a:sym typeface="Wingdings" panose="05000000000000000000" pitchFamily="2" charset="2"/>
              </a:rPr>
              <a:t>sozialarbeiterische</a:t>
            </a:r>
            <a:r>
              <a:rPr lang="de-DE" sz="1100" dirty="0">
                <a:solidFill>
                  <a:schemeClr val="tx2"/>
                </a:solidFill>
                <a:sym typeface="Wingdings" panose="05000000000000000000" pitchFamily="2" charset="2"/>
              </a:rPr>
              <a:t> Unterstützung  die Entwicklung</a:t>
            </a:r>
            <a:br>
              <a:rPr lang="de-DE" sz="11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de-DE" sz="1100" dirty="0">
                <a:solidFill>
                  <a:schemeClr val="tx2"/>
                </a:solidFill>
                <a:sym typeface="Wingdings" panose="05000000000000000000" pitchFamily="2" charset="2"/>
              </a:rPr>
              <a:t>     von Zukunftsperspektiven wird ermöglicht</a:t>
            </a:r>
            <a:endParaRPr lang="de-DE" dirty="0">
              <a:solidFill>
                <a:schemeClr val="tx2"/>
              </a:solidFill>
            </a:endParaRP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Zahlungsmoral</a:t>
            </a:r>
            <a:r>
              <a:rPr lang="en-US" dirty="0">
                <a:solidFill>
                  <a:schemeClr val="tx2"/>
                </a:solidFill>
              </a:rPr>
              <a:t> 97</a:t>
            </a:r>
            <a:r>
              <a:rPr lang="en-US" dirty="0" smtClean="0">
                <a:solidFill>
                  <a:schemeClr val="tx2"/>
                </a:solidFill>
              </a:rPr>
              <a:t>%</a:t>
            </a: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Delogierungsprävention</a:t>
            </a:r>
            <a:endParaRPr lang="en-US" dirty="0">
              <a:solidFill>
                <a:schemeClr val="tx2"/>
              </a:solidFill>
            </a:endParaRP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Prognostizierter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Wohnungsbedarf</a:t>
            </a:r>
            <a:r>
              <a:rPr lang="en-US" dirty="0">
                <a:solidFill>
                  <a:schemeClr val="tx2"/>
                </a:solidFill>
              </a:rPr>
              <a:t> 2018: 1500 </a:t>
            </a:r>
            <a:r>
              <a:rPr lang="en-US" dirty="0" err="1">
                <a:solidFill>
                  <a:schemeClr val="tx2"/>
                </a:solidFill>
              </a:rPr>
              <a:t>Wohnungen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Finanzierung</a:t>
            </a:r>
            <a:r>
              <a:rPr lang="en-US" dirty="0">
                <a:solidFill>
                  <a:schemeClr val="tx2"/>
                </a:solidFill>
              </a:rPr>
              <a:t> des </a:t>
            </a:r>
            <a:r>
              <a:rPr lang="en-US" dirty="0" err="1">
                <a:solidFill>
                  <a:schemeClr val="tx2"/>
                </a:solidFill>
              </a:rPr>
              <a:t>Programms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durch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Stadt</a:t>
            </a:r>
            <a:r>
              <a:rPr lang="en-US" dirty="0">
                <a:solidFill>
                  <a:schemeClr val="tx2"/>
                </a:solidFill>
              </a:rPr>
              <a:t> Wien </a:t>
            </a:r>
            <a:r>
              <a:rPr lang="en-US" dirty="0" err="1">
                <a:solidFill>
                  <a:schemeClr val="tx2"/>
                </a:solidFill>
              </a:rPr>
              <a:t>jährlich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mit</a:t>
            </a: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€ 500.000,00 </a:t>
            </a:r>
          </a:p>
          <a:p>
            <a:pPr indent="-296151"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 </a:t>
            </a:r>
            <a:r>
              <a:rPr lang="en-US" dirty="0" err="1">
                <a:solidFill>
                  <a:schemeClr val="tx2"/>
                </a:solidFill>
              </a:rPr>
              <a:t>Bausparkasse</a:t>
            </a:r>
            <a:r>
              <a:rPr lang="en-US" dirty="0">
                <a:solidFill>
                  <a:schemeClr val="tx2"/>
                </a:solidFill>
              </a:rPr>
              <a:t>, ÖVW und </a:t>
            </a:r>
            <a:r>
              <a:rPr lang="en-US" dirty="0" err="1">
                <a:solidFill>
                  <a:schemeClr val="tx2"/>
                </a:solidFill>
              </a:rPr>
              <a:t>Erste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Immobilien</a:t>
            </a:r>
            <a:r>
              <a:rPr lang="en-US" dirty="0">
                <a:solidFill>
                  <a:schemeClr val="tx2"/>
                </a:solidFill>
              </a:rPr>
              <a:t> KAG der </a:t>
            </a:r>
            <a:r>
              <a:rPr lang="en-US" dirty="0" err="1">
                <a:solidFill>
                  <a:schemeClr val="tx2"/>
                </a:solidFill>
              </a:rPr>
              <a:t>Erste</a:t>
            </a:r>
            <a:r>
              <a:rPr lang="en-US" dirty="0">
                <a:solidFill>
                  <a:schemeClr val="tx2"/>
                </a:solidFill>
              </a:rPr>
              <a:t> Group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 err="1">
                <a:solidFill>
                  <a:schemeClr val="tx2"/>
                </a:solidFill>
              </a:rPr>
              <a:t>unterstützen</a:t>
            </a:r>
            <a:r>
              <a:rPr lang="en-US" dirty="0">
                <a:solidFill>
                  <a:schemeClr val="tx2"/>
                </a:solidFill>
              </a:rPr>
              <a:t> das </a:t>
            </a:r>
            <a:r>
              <a:rPr lang="en-US" dirty="0" err="1">
                <a:solidFill>
                  <a:schemeClr val="tx2"/>
                </a:solidFill>
              </a:rPr>
              <a:t>Programm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bereits</a:t>
            </a:r>
            <a:endParaRPr lang="en-US" dirty="0">
              <a:solidFill>
                <a:schemeClr val="tx2"/>
              </a:solidFill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264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1.) Erstkontakt mit der Wohnungslosenhilfe</a:t>
            </a:r>
          </a:p>
          <a:p>
            <a:r>
              <a:rPr lang="de-DE" dirty="0" smtClean="0"/>
              <a:t>2.) Übergabe an NGO – Screening für welche Wohnlösung die </a:t>
            </a:r>
            <a:r>
              <a:rPr lang="de-DE" dirty="0" err="1" smtClean="0"/>
              <a:t>KlientInnen</a:t>
            </a:r>
            <a:r>
              <a:rPr lang="de-DE" baseline="0" dirty="0" smtClean="0"/>
              <a:t> in Frage kommen nach den Kriterien der </a:t>
            </a:r>
            <a:r>
              <a:rPr lang="de-DE" baseline="0" dirty="0" err="1" smtClean="0"/>
              <a:t>NGO´s</a:t>
            </a:r>
            <a:endParaRPr lang="de-DE" baseline="0" dirty="0" smtClean="0"/>
          </a:p>
          <a:p>
            <a:r>
              <a:rPr lang="de-DE" baseline="0" dirty="0" smtClean="0"/>
              <a:t>3.) Gemeinsame Suche mit der </a:t>
            </a:r>
            <a:r>
              <a:rPr lang="de-DE" baseline="0" dirty="0" err="1" smtClean="0"/>
              <a:t>KlientIn</a:t>
            </a:r>
            <a:r>
              <a:rPr lang="de-DE" baseline="0" dirty="0" smtClean="0"/>
              <a:t> und einer gemeinnützigen Wohnbaugenossenschaft</a:t>
            </a:r>
          </a:p>
          <a:p>
            <a:r>
              <a:rPr lang="de-DE" baseline="0" dirty="0" smtClean="0"/>
              <a:t>4.)  Wohnungsbezug	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943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EAD97-7065-4B4D-A44F-A1B49DADEB7A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081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rand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1"/>
          <a:stretch/>
        </p:blipFill>
        <p:spPr>
          <a:xfrm>
            <a:off x="0" y="2043"/>
            <a:ext cx="9144000" cy="5141457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74848" y="1563562"/>
            <a:ext cx="8229600" cy="576065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75762" y="2067544"/>
            <a:ext cx="8064500" cy="7921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Formatvorlage des Untertitels durch Klicken bearbeiten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73768" y="2931715"/>
            <a:ext cx="8064500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Optionale Informationen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62D34B82-78FD-CF44-B615-A724687F4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23905"/>
            <a:ext cx="936104" cy="576586"/>
          </a:xfrm>
          <a:prstGeom prst="rect">
            <a:avLst/>
          </a:prstGeom>
        </p:spPr>
      </p:pic>
      <p:pic>
        <p:nvPicPr>
          <p:cNvPr id="10" name="Picture 2" descr="C:\Users\A98JHCC\Desktop\Package\17873_EBOe_web_internal-material_ORIGINA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" y="4581321"/>
            <a:ext cx="1009191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1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 oder Zwischenfolie 200J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2" descr="C:\Users\A98JHCC\Desktop\EBSPK_office_internal-materi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9" y="4582800"/>
            <a:ext cx="2831505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308526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-Folie_nur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496" y="1131888"/>
            <a:ext cx="8208912" cy="30240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>
          <a:xfrm>
            <a:off x="7811549" y="174704"/>
            <a:ext cx="133245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155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-Folie_Titel-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496" y="1131888"/>
            <a:ext cx="8208912" cy="30240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27063"/>
            <a:ext cx="8208912" cy="43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>
          <a:xfrm>
            <a:off x="7811549" y="174704"/>
            <a:ext cx="133245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9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Inhaltsplatzhalter 13"/>
          <p:cNvSpPr>
            <a:spLocks noGrp="1"/>
          </p:cNvSpPr>
          <p:nvPr>
            <p:ph sz="quarter" idx="11"/>
          </p:nvPr>
        </p:nvSpPr>
        <p:spPr>
          <a:xfrm>
            <a:off x="458265" y="1131888"/>
            <a:ext cx="8207375" cy="302418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>
          <a:xfrm>
            <a:off x="7811549" y="174704"/>
            <a:ext cx="133245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3"/>
          <p:cNvSpPr>
            <a:spLocks noGrp="1"/>
          </p:cNvSpPr>
          <p:nvPr>
            <p:ph sz="quarter" idx="11"/>
          </p:nvPr>
        </p:nvSpPr>
        <p:spPr>
          <a:xfrm>
            <a:off x="458265" y="1131888"/>
            <a:ext cx="8207375" cy="3024187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5" y="627063"/>
            <a:ext cx="8208912" cy="43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>
          <a:xfrm>
            <a:off x="7811549" y="174704"/>
            <a:ext cx="133245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nur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496" y="1131888"/>
            <a:ext cx="8208912" cy="302403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>
          <a:xfrm>
            <a:off x="7811549" y="174704"/>
            <a:ext cx="133245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3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Titel-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496" y="1131888"/>
            <a:ext cx="8208912" cy="3024038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27063"/>
            <a:ext cx="8208912" cy="432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>
          <a:xfrm>
            <a:off x="7811549" y="174704"/>
            <a:ext cx="133245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05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4CED7BA-46DB-46D6-82B6-35983D32B5CF}" type="datetimeFigureOut">
              <a:rPr lang="de-AT" smtClean="0"/>
              <a:t>03.09.2019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676-5C51-4ED0-8DDD-DF43E6179F1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554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769" y="189000"/>
            <a:ext cx="8277785" cy="87058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769" y="1275606"/>
            <a:ext cx="8277785" cy="29903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97B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554" y="4644000"/>
            <a:ext cx="1063385" cy="202500"/>
          </a:xfrm>
          <a:prstGeom prst="rect">
            <a:avLst/>
          </a:prstGeom>
        </p:spPr>
        <p:txBody>
          <a:bodyPr/>
          <a:lstStyle/>
          <a:p>
            <a:fld id="{B35FFAD5-B6A0-473E-8CE7-D06AD223BFC7}" type="datetime3">
              <a:rPr lang="en-US" smtClean="0"/>
              <a:t>3 September 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08175" y="4644000"/>
            <a:ext cx="4874225" cy="20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Optional information – to delete or change text, please open settings of header and footer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34E4-5BF1-4CAA-B304-C235E813B3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066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- Tex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755650" y="700088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17"/>
          <p:cNvSpPr>
            <a:spLocks noGrp="1"/>
          </p:cNvSpPr>
          <p:nvPr>
            <p:ph type="title"/>
          </p:nvPr>
        </p:nvSpPr>
        <p:spPr>
          <a:xfrm>
            <a:off x="374848" y="1563562"/>
            <a:ext cx="8229600" cy="576065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1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75762" y="2067544"/>
            <a:ext cx="8064500" cy="7921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Formatvorlage des Untertitels durch Klicken bearbeiten</a:t>
            </a:r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73768" y="2931715"/>
            <a:ext cx="8064500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Optionale Informationen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62D34B82-78FD-CF44-B615-A724687F4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23905"/>
            <a:ext cx="936104" cy="576586"/>
          </a:xfrm>
          <a:prstGeom prst="rect">
            <a:avLst/>
          </a:prstGeom>
        </p:spPr>
      </p:pic>
      <p:pic>
        <p:nvPicPr>
          <p:cNvPr id="14" name="Picture 2" descr="C:\Users\A98JHCC\Desktop\Package\17873_EBOe_web_internal-material_ORIGINA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" y="4581321"/>
            <a:ext cx="1009191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0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- Text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17"/>
          <p:cNvSpPr>
            <a:spLocks noGrp="1"/>
          </p:cNvSpPr>
          <p:nvPr>
            <p:ph type="title" hasCustomPrompt="1"/>
          </p:nvPr>
        </p:nvSpPr>
        <p:spPr>
          <a:xfrm>
            <a:off x="374848" y="1563562"/>
            <a:ext cx="8229600" cy="936180"/>
          </a:xfrm>
          <a:prstGeom prst="rect">
            <a:avLst/>
          </a:prstGeom>
        </p:spPr>
        <p:txBody>
          <a:bodyPr/>
          <a:lstStyle>
            <a:lvl1pPr>
              <a:defRPr b="1" i="0" u="none" baseline="0">
                <a:solidFill>
                  <a:srgbClr val="00497B"/>
                </a:solidFill>
              </a:defRPr>
            </a:lvl1pPr>
          </a:lstStyle>
          <a:p>
            <a:r>
              <a:rPr lang="de-DE" dirty="0" smtClean="0"/>
              <a:t>Titelmasterformat durch</a:t>
            </a:r>
            <a:br>
              <a:rPr lang="de-DE" dirty="0" smtClean="0"/>
            </a:br>
            <a:r>
              <a:rPr lang="de-DE" dirty="0" smtClean="0"/>
              <a:t>Klicken bearbeiten</a:t>
            </a:r>
            <a:endParaRPr lang="de-AT" dirty="0"/>
          </a:p>
        </p:txBody>
      </p:sp>
      <p:sp>
        <p:nvSpPr>
          <p:cNvPr id="11" name="Textplatzhalt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375762" y="2499592"/>
            <a:ext cx="8064500" cy="7921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 smtClean="0"/>
              <a:t>Formatvorlage des Untertitels</a:t>
            </a:r>
          </a:p>
          <a:p>
            <a:pPr lvl="0"/>
            <a:r>
              <a:rPr lang="de-DE" dirty="0" smtClean="0"/>
              <a:t>durch Klicken bearbeiten</a:t>
            </a:r>
          </a:p>
        </p:txBody>
      </p:sp>
      <p:sp>
        <p:nvSpPr>
          <p:cNvPr id="14" name="Textplatzhalt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373768" y="3363763"/>
            <a:ext cx="8064500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aseline="0">
                <a:solidFill>
                  <a:srgbClr val="00497B"/>
                </a:solidFill>
              </a:defRPr>
            </a:lvl1pPr>
          </a:lstStyle>
          <a:p>
            <a:pPr lvl="0"/>
            <a:r>
              <a:rPr lang="de-DE" dirty="0" smtClean="0"/>
              <a:t>Optionale Informationen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62D34B82-78FD-CF44-B615-A724687F4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23905"/>
            <a:ext cx="936104" cy="576586"/>
          </a:xfrm>
          <a:prstGeom prst="rect">
            <a:avLst/>
          </a:prstGeom>
        </p:spPr>
      </p:pic>
      <p:pic>
        <p:nvPicPr>
          <p:cNvPr id="15" name="Picture 2" descr="C:\Users\A98JHCC\Desktop\Package\17873_EBOe_web_internal-material_ORIGINA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" y="4581321"/>
            <a:ext cx="1009191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5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 - Text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2" descr="C:\Users\A98JHCC\Desktop\EBSPK_office_internal-materi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9" y="4582800"/>
            <a:ext cx="2831505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mit Bild - Text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2D34B82-78FD-CF44-B615-A724687F4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23905"/>
            <a:ext cx="936104" cy="576586"/>
          </a:xfrm>
          <a:prstGeom prst="rect">
            <a:avLst/>
          </a:prstGeom>
        </p:spPr>
      </p:pic>
      <p:pic>
        <p:nvPicPr>
          <p:cNvPr id="6" name="Picture 2" descr="C:\Users\A98JHCC\Desktop\Package\17873_EBOe_web_internal-material_ORIGINA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" y="4581321"/>
            <a:ext cx="1009191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7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mit Bild - Text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2" descr="C:\Users\A98JHCC\Desktop\EBSPK_office_internal-materi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9" y="4582800"/>
            <a:ext cx="2831505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5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mit Bild - Text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2D34B82-78FD-CF44-B615-A724687F4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23905"/>
            <a:ext cx="936104" cy="576586"/>
          </a:xfrm>
          <a:prstGeom prst="rect">
            <a:avLst/>
          </a:prstGeom>
        </p:spPr>
      </p:pic>
      <p:pic>
        <p:nvPicPr>
          <p:cNvPr id="6" name="Picture 2" descr="C:\Users\A98JHCC\Desktop\Package\17873_EBOe_web_internal-material_ORIGINA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" y="4581321"/>
            <a:ext cx="1009191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9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 oder Zwischenfolie 200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2" descr="C:\Users\A98JHCC\Desktop\EBSPK_office_internal-materi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9" y="4582800"/>
            <a:ext cx="2831505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Picture 2" descr="M:\OE0398\WERBUNG\MARKETING 2018\PRIVATKUNDEN\200Jahre\200-Jahre-Logo\FINAL\Logo-Visual-Komp\png_transparent\EBSPK_200J_Logo-Visual-Komp_D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807316"/>
            <a:ext cx="8706588" cy="71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2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 oder Zwischenfolie 200J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BCE4F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2" descr="C:\Users\A98JHCC\Desktop\EBSPK_office_internal-materi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9" y="4582800"/>
            <a:ext cx="2831505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Picture 2" descr="M:\OE0398\WERBUNG\MARKETING 2018\PRIVATKUNDEN\200Jahre\200-Jahre-Logo\FINAL\Logo-Visual-Komp\png_transparent\EBSPK_200J_Logo-Visual-Komp_DL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807316"/>
            <a:ext cx="8706588" cy="71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2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/>
          <p:nvPr/>
        </p:nvCxnSpPr>
        <p:spPr>
          <a:xfrm>
            <a:off x="431998" y="4299942"/>
            <a:ext cx="8316000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4408" y="4673377"/>
            <a:ext cx="5864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4EEEFCD-E22D-4B48-998B-B0138138BAA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5" name="Picture 2" descr="C:\Users\A98JHCC\Desktop\Package\17873_EBOe_web_internal-material_ORIGINAL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7" y="4581321"/>
            <a:ext cx="1009191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68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55" r:id="rId11"/>
    <p:sldLayoutId id="2147483665" r:id="rId12"/>
    <p:sldLayoutId id="2147483650" r:id="rId13"/>
    <p:sldLayoutId id="2147483663" r:id="rId14"/>
    <p:sldLayoutId id="2147483664" r:id="rId15"/>
    <p:sldLayoutId id="2147483662" r:id="rId16"/>
    <p:sldLayoutId id="2147483673" r:id="rId17"/>
    <p:sldLayoutId id="214748367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u="sng" kern="1200" baseline="0">
          <a:solidFill>
            <a:srgbClr val="00497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1563562"/>
            <a:ext cx="8229600" cy="864172"/>
          </a:xfrm>
        </p:spPr>
        <p:txBody>
          <a:bodyPr/>
          <a:lstStyle/>
          <a:p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Housing</a:t>
            </a:r>
            <a:r>
              <a:rPr lang="de-DE" dirty="0" smtClean="0"/>
              <a:t> Initiative</a:t>
            </a:r>
            <a:br>
              <a:rPr lang="de-DE" dirty="0" smtClean="0"/>
            </a:br>
            <a:r>
              <a:rPr lang="de-DE" sz="2000" b="0" dirty="0" smtClean="0"/>
              <a:t>zur Minderung von Wohnungslosigkeit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75762" y="2139627"/>
            <a:ext cx="8064500" cy="720080"/>
          </a:xfrm>
        </p:spPr>
        <p:txBody>
          <a:bodyPr/>
          <a:lstStyle/>
          <a:p>
            <a:pPr algn="r"/>
            <a:endParaRPr lang="de-DE" dirty="0" smtClean="0"/>
          </a:p>
          <a:p>
            <a:r>
              <a:rPr lang="de-DE" dirty="0" smtClean="0"/>
              <a:t>200 Jahre Erste Bank – 200 Wohnungen</a:t>
            </a:r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Astrid Kratschmann</a:t>
            </a:r>
          </a:p>
          <a:p>
            <a:r>
              <a:rPr lang="de-DE" dirty="0" smtClean="0"/>
              <a:t>Michael Priebsch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36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Konzept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Bauträger </a:t>
            </a:r>
            <a:r>
              <a:rPr lang="de-DE" dirty="0">
                <a:solidFill>
                  <a:schemeClr val="tx2"/>
                </a:solidFill>
              </a:rPr>
              <a:t>bieten </a:t>
            </a:r>
            <a:r>
              <a:rPr lang="de-DE" dirty="0" smtClean="0">
                <a:solidFill>
                  <a:schemeClr val="tx2"/>
                </a:solidFill>
              </a:rPr>
              <a:t>geeignete </a:t>
            </a:r>
            <a:r>
              <a:rPr lang="de-DE" dirty="0">
                <a:solidFill>
                  <a:schemeClr val="tx2"/>
                </a:solidFill>
              </a:rPr>
              <a:t>Wohnungen für die Initiative an</a:t>
            </a:r>
            <a:endParaRPr lang="de-DE" dirty="0" smtClean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Die Sozialorganisation evaluiert, ob die Wohnung geeignet im Sinne von „</a:t>
            </a:r>
            <a:r>
              <a:rPr lang="de-DE" dirty="0" err="1" smtClean="0">
                <a:solidFill>
                  <a:schemeClr val="tx2"/>
                </a:solidFill>
              </a:rPr>
              <a:t>leistbar</a:t>
            </a:r>
            <a:r>
              <a:rPr lang="de-DE" dirty="0" smtClean="0">
                <a:solidFill>
                  <a:schemeClr val="tx2"/>
                </a:solidFill>
              </a:rPr>
              <a:t>“ für die Kunden ist, schlägt Mieter vor</a:t>
            </a:r>
            <a:endParaRPr lang="de-AT" dirty="0" smtClean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2"/>
                </a:solidFill>
              </a:rPr>
              <a:t>Mietvertrag wird zwischen den Kunden und dem Bauträger abgeschlossen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2"/>
                </a:solidFill>
              </a:rPr>
              <a:t>Erste </a:t>
            </a:r>
            <a:r>
              <a:rPr lang="de-AT" dirty="0">
                <a:solidFill>
                  <a:schemeClr val="tx2"/>
                </a:solidFill>
              </a:rPr>
              <a:t>Bank übernimmt für die zukünftigen Mieter den </a:t>
            </a:r>
            <a:r>
              <a:rPr lang="de-AT" dirty="0" smtClean="0">
                <a:solidFill>
                  <a:schemeClr val="tx2"/>
                </a:solidFill>
              </a:rPr>
              <a:t>Finanzierungsbeitrag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Die Mieterin übernimmt zusätzlich zur Miete die Kosten für die Afa in Höhe von 1 %</a:t>
            </a:r>
            <a:endParaRPr lang="de-AT" dirty="0">
              <a:solidFill>
                <a:schemeClr val="tx2"/>
              </a:solidFill>
            </a:endParaRPr>
          </a:p>
          <a:p>
            <a:pPr lvl="0">
              <a:spcBef>
                <a:spcPts val="0"/>
              </a:spcBef>
            </a:pPr>
            <a:r>
              <a:rPr lang="de-AT" sz="1800" dirty="0">
                <a:solidFill>
                  <a:schemeClr val="tx2"/>
                </a:solidFill>
                <a:latin typeface="Calibri"/>
              </a:rPr>
              <a:t> 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512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Konzept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Die Mieter 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werden </a:t>
            </a: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auch nach Wohnungsübernahme 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von der jeweiligen Sozialorganisation begleitet</a:t>
            </a: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, um Mietrückstände zu 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vermeiden und nachhaltig für ein selbständiges Wohnen zu befähigen</a:t>
            </a:r>
            <a:endParaRPr lang="de-AT" dirty="0" smtClean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2"/>
                </a:solidFill>
              </a:rPr>
              <a:t>Sollte der Mieter ausziehen, wird </a:t>
            </a:r>
            <a:r>
              <a:rPr lang="de-AT" dirty="0">
                <a:solidFill>
                  <a:schemeClr val="tx2"/>
                </a:solidFill>
              </a:rPr>
              <a:t>die Wohnung wieder im Sinne des Programms neu vergeben oder geht an </a:t>
            </a:r>
            <a:r>
              <a:rPr lang="de-AT" dirty="0" smtClean="0">
                <a:solidFill>
                  <a:schemeClr val="tx2"/>
                </a:solidFill>
              </a:rPr>
              <a:t>den Bauträger zurück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419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5645770" y="1131590"/>
            <a:ext cx="136815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7452320" y="1135472"/>
            <a:ext cx="136815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Rechteck 25"/>
          <p:cNvSpPr/>
          <p:nvPr/>
        </p:nvSpPr>
        <p:spPr>
          <a:xfrm>
            <a:off x="3851920" y="1131590"/>
            <a:ext cx="136815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2098328" y="1131590"/>
            <a:ext cx="136815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Rechteck 42"/>
          <p:cNvSpPr/>
          <p:nvPr/>
        </p:nvSpPr>
        <p:spPr>
          <a:xfrm>
            <a:off x="323529" y="1131590"/>
            <a:ext cx="136815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8" name="Titel 1"/>
          <p:cNvSpPr txBox="1">
            <a:spLocks/>
          </p:cNvSpPr>
          <p:nvPr/>
        </p:nvSpPr>
        <p:spPr>
          <a:xfrm>
            <a:off x="457200" y="206375"/>
            <a:ext cx="8229600" cy="493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u="sng" kern="1200" baseline="0">
                <a:solidFill>
                  <a:srgbClr val="0049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b="1" u="none" dirty="0">
                <a:solidFill>
                  <a:schemeClr val="tx2"/>
                </a:solidFill>
              </a:rPr>
              <a:t>Der </a:t>
            </a:r>
            <a:r>
              <a:rPr lang="de-DE" b="1" u="none" dirty="0" smtClean="0">
                <a:solidFill>
                  <a:schemeClr val="tx2"/>
                </a:solidFill>
              </a:rPr>
              <a:t>Weg in die eigene </a:t>
            </a:r>
            <a:r>
              <a:rPr lang="de-DE" b="1" u="none" dirty="0">
                <a:solidFill>
                  <a:schemeClr val="tx2"/>
                </a:solidFill>
              </a:rPr>
              <a:t>Wohnung</a:t>
            </a:r>
            <a:endParaRPr lang="en-GB" b="1" u="none" dirty="0">
              <a:solidFill>
                <a:schemeClr val="tx2"/>
              </a:solidFill>
            </a:endParaRPr>
          </a:p>
          <a:p>
            <a:endParaRPr lang="de-AT" u="none" dirty="0">
              <a:solidFill>
                <a:schemeClr val="tx2"/>
              </a:solidFill>
            </a:endParaRPr>
          </a:p>
        </p:txBody>
      </p:sp>
      <p:sp>
        <p:nvSpPr>
          <p:cNvPr id="139" name="Textplatzhalter 2"/>
          <p:cNvSpPr txBox="1">
            <a:spLocks/>
          </p:cNvSpPr>
          <p:nvPr/>
        </p:nvSpPr>
        <p:spPr>
          <a:xfrm>
            <a:off x="467545" y="627063"/>
            <a:ext cx="8208912" cy="432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23528" y="1530304"/>
            <a:ext cx="1453245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1. Beratungszentrum Wohnungslosenhilfe – Fonds Soziales Wien  </a:t>
            </a:r>
            <a:endParaRPr lang="de-AT" sz="1200" dirty="0">
              <a:solidFill>
                <a:schemeClr val="tx2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170336" y="1523568"/>
            <a:ext cx="128672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000" dirty="0" smtClean="0">
                <a:solidFill>
                  <a:schemeClr val="tx2"/>
                </a:solidFill>
              </a:rPr>
              <a:t>2. NGO, zunächst  Neunerhaus und Volkshilfe, aber auch andere</a:t>
            </a:r>
            <a:endParaRPr lang="de-AT" sz="1200" dirty="0">
              <a:solidFill>
                <a:schemeClr val="tx2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964007" y="1523568"/>
            <a:ext cx="118405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000" dirty="0" smtClean="0">
                <a:solidFill>
                  <a:schemeClr val="tx2"/>
                </a:solidFill>
              </a:rPr>
              <a:t>3. Wohnbauträger</a:t>
            </a:r>
            <a:endParaRPr lang="de-AT" sz="1200" dirty="0">
              <a:solidFill>
                <a:schemeClr val="tx2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738807" y="1533441"/>
            <a:ext cx="118405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000" dirty="0">
                <a:solidFill>
                  <a:schemeClr val="tx2"/>
                </a:solidFill>
              </a:rPr>
              <a:t>4</a:t>
            </a:r>
            <a:r>
              <a:rPr lang="de-AT" sz="1000" dirty="0" smtClean="0">
                <a:solidFill>
                  <a:schemeClr val="tx2"/>
                </a:solidFill>
              </a:rPr>
              <a:t>. Wohnungsbezug</a:t>
            </a:r>
            <a:endParaRPr lang="de-AT" sz="1200" dirty="0">
              <a:solidFill>
                <a:schemeClr val="tx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390723" y="3147814"/>
            <a:ext cx="2340467" cy="862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 Bank</a:t>
            </a:r>
            <a:endParaRPr lang="de-AT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 nach oben und unten 1"/>
          <p:cNvSpPr/>
          <p:nvPr/>
        </p:nvSpPr>
        <p:spPr>
          <a:xfrm>
            <a:off x="4423786" y="2571750"/>
            <a:ext cx="288032" cy="432048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/>
          <p:cNvSpPr txBox="1"/>
          <p:nvPr/>
        </p:nvSpPr>
        <p:spPr>
          <a:xfrm>
            <a:off x="7564407" y="1419622"/>
            <a:ext cx="1184057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000" dirty="0" smtClean="0">
                <a:solidFill>
                  <a:schemeClr val="tx2"/>
                </a:solidFill>
              </a:rPr>
              <a:t>5. Nachbetreuung mit dem Ziel, die konkrete Wohnungslosigkeit zu beenden.</a:t>
            </a:r>
            <a:endParaRPr lang="de-AT" sz="1200" dirty="0">
              <a:solidFill>
                <a:schemeClr val="tx2"/>
              </a:solidFill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1757338" y="1599642"/>
            <a:ext cx="288032" cy="2520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Pfeil nach rechts 21"/>
          <p:cNvSpPr/>
          <p:nvPr/>
        </p:nvSpPr>
        <p:spPr>
          <a:xfrm>
            <a:off x="3532138" y="1599642"/>
            <a:ext cx="288032" cy="2520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Pfeil nach rechts 22"/>
          <p:cNvSpPr/>
          <p:nvPr/>
        </p:nvSpPr>
        <p:spPr>
          <a:xfrm>
            <a:off x="5292080" y="1599642"/>
            <a:ext cx="288032" cy="2520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Pfeil nach rechts 23"/>
          <p:cNvSpPr/>
          <p:nvPr/>
        </p:nvSpPr>
        <p:spPr>
          <a:xfrm>
            <a:off x="7092280" y="1599642"/>
            <a:ext cx="288032" cy="2520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95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2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Initiative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Erste Bank begeht am 4. Oktober 2019 ihr 200 Jahr-Jubiläum.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Die Bank wurde </a:t>
            </a:r>
            <a:r>
              <a:rPr lang="de-AT" dirty="0" smtClean="0">
                <a:solidFill>
                  <a:schemeClr val="tx2"/>
                </a:solidFill>
              </a:rPr>
              <a:t>gegründet mit dem Ziel, </a:t>
            </a:r>
            <a:r>
              <a:rPr lang="de-AT" b="1" dirty="0" smtClean="0">
                <a:solidFill>
                  <a:schemeClr val="tx2"/>
                </a:solidFill>
              </a:rPr>
              <a:t>allen </a:t>
            </a:r>
            <a:r>
              <a:rPr lang="de-AT" b="1" dirty="0">
                <a:solidFill>
                  <a:schemeClr val="tx2"/>
                </a:solidFill>
              </a:rPr>
              <a:t>Menschen Zugang zu Wohlstand zu </a:t>
            </a:r>
            <a:r>
              <a:rPr lang="de-AT" b="1" dirty="0" smtClean="0">
                <a:solidFill>
                  <a:schemeClr val="tx2"/>
                </a:solidFill>
              </a:rPr>
              <a:t>ermöglichen</a:t>
            </a:r>
            <a:r>
              <a:rPr lang="de-AT" dirty="0" smtClean="0">
                <a:solidFill>
                  <a:schemeClr val="tx2"/>
                </a:solidFill>
              </a:rPr>
              <a:t>, diesem Gründungszweck ist Erste Bank bis heute treu. </a:t>
            </a:r>
          </a:p>
          <a:p>
            <a:endParaRPr lang="de-AT" dirty="0" smtClean="0">
              <a:solidFill>
                <a:schemeClr val="tx2"/>
              </a:solidFill>
            </a:endParaRPr>
          </a:p>
          <a:p>
            <a:r>
              <a:rPr lang="de-AT" dirty="0" smtClean="0">
                <a:solidFill>
                  <a:schemeClr val="tx2"/>
                </a:solidFill>
              </a:rPr>
              <a:t>Wie </a:t>
            </a:r>
            <a:r>
              <a:rPr lang="de-AT" dirty="0">
                <a:solidFill>
                  <a:schemeClr val="tx2"/>
                </a:solidFill>
              </a:rPr>
              <a:t>damals gibt es immer noch </a:t>
            </a:r>
            <a:r>
              <a:rPr lang="de-AT" dirty="0" smtClean="0">
                <a:solidFill>
                  <a:schemeClr val="tx2"/>
                </a:solidFill>
              </a:rPr>
              <a:t>Menschen </a:t>
            </a:r>
            <a:r>
              <a:rPr lang="de-AT" dirty="0">
                <a:solidFill>
                  <a:schemeClr val="tx2"/>
                </a:solidFill>
              </a:rPr>
              <a:t>in der Gesellschaft, die in finanzieller Not </a:t>
            </a:r>
            <a:r>
              <a:rPr lang="de-AT" dirty="0" smtClean="0">
                <a:solidFill>
                  <a:schemeClr val="tx2"/>
                </a:solidFill>
              </a:rPr>
              <a:t>sind und kein </a:t>
            </a:r>
            <a:r>
              <a:rPr lang="de-AT" dirty="0">
                <a:solidFill>
                  <a:schemeClr val="tx2"/>
                </a:solidFill>
              </a:rPr>
              <a:t>Dach über den Kopf haben.</a:t>
            </a:r>
          </a:p>
          <a:p>
            <a:endParaRPr lang="de-AT" dirty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 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299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Initiative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2"/>
                </a:solidFill>
              </a:rPr>
              <a:t>Die Initiative ist ein Beitrag der Erste Bank an die Gesellschaft aus Anlass des Jubiläums und entstand aus einer Kooperation von </a:t>
            </a:r>
            <a:br>
              <a:rPr lang="de-AT" dirty="0" smtClean="0">
                <a:solidFill>
                  <a:schemeClr val="tx2"/>
                </a:solidFill>
              </a:rPr>
            </a:br>
            <a:endParaRPr lang="de-AT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2"/>
                </a:solidFill>
              </a:rPr>
              <a:t>Erste </a:t>
            </a:r>
            <a:r>
              <a:rPr lang="de-AT" dirty="0" err="1" smtClean="0">
                <a:solidFill>
                  <a:schemeClr val="tx2"/>
                </a:solidFill>
              </a:rPr>
              <a:t>Social</a:t>
            </a:r>
            <a:r>
              <a:rPr lang="de-AT" dirty="0" smtClean="0">
                <a:solidFill>
                  <a:schemeClr val="tx2"/>
                </a:solidFill>
              </a:rPr>
              <a:t> Banking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>
                <a:solidFill>
                  <a:schemeClr val="tx2"/>
                </a:solidFill>
              </a:rPr>
              <a:t>Bereich Immobilien und Wohnbau</a:t>
            </a:r>
            <a:endParaRPr lang="de-AT" dirty="0">
              <a:solidFill>
                <a:schemeClr val="tx2"/>
              </a:solidFill>
            </a:endParaRPr>
          </a:p>
          <a:p>
            <a:endParaRPr lang="de-AT" dirty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 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315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Erste </a:t>
            </a:r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/>
              <a:t>Banking</a:t>
            </a:r>
            <a:br>
              <a:rPr lang="de-AT" dirty="0"/>
            </a:br>
            <a:r>
              <a:rPr lang="de-AT" sz="2000" dirty="0"/>
              <a:t>Wir fördern Menschen und Organisationen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2"/>
                </a:solidFill>
              </a:rPr>
              <a:t>Hilfe </a:t>
            </a:r>
            <a:r>
              <a:rPr lang="de-AT" dirty="0">
                <a:solidFill>
                  <a:schemeClr val="tx2"/>
                </a:solidFill>
              </a:rPr>
              <a:t>zur Selbsthilfe </a:t>
            </a:r>
            <a:r>
              <a:rPr lang="de-AT" dirty="0" smtClean="0">
                <a:solidFill>
                  <a:schemeClr val="tx2"/>
                </a:solidFill>
              </a:rPr>
              <a:t>als Beitrag </a:t>
            </a:r>
            <a:r>
              <a:rPr lang="de-AT" dirty="0">
                <a:solidFill>
                  <a:schemeClr val="tx2"/>
                </a:solidFill>
              </a:rPr>
              <a:t>zur wirtschaftlichen und sozialen Inklusion </a:t>
            </a:r>
            <a:r>
              <a:rPr lang="de-AT" dirty="0" smtClean="0">
                <a:solidFill>
                  <a:schemeClr val="tx2"/>
                </a:solidFill>
              </a:rPr>
              <a:t>– </a:t>
            </a:r>
            <a:r>
              <a:rPr lang="de-AT" dirty="0">
                <a:solidFill>
                  <a:schemeClr val="tx2"/>
                </a:solidFill>
              </a:rPr>
              <a:t>sowohl für Einzelpersonen, als auch für Hilfsorganisationen</a:t>
            </a:r>
            <a:r>
              <a:rPr lang="de-AT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Mikrokredite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Finanzierungen für Sozialorganisationen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Kooperation mit NGOs (Die Zweite Sparkasse, Erste Time Bank, Erste Stiftung, Impact Hub Vienna</a:t>
            </a:r>
            <a:r>
              <a:rPr lang="de-DE" dirty="0">
                <a:solidFill>
                  <a:schemeClr val="tx2"/>
                </a:solidFill>
              </a:rPr>
              <a:t>, Fund </a:t>
            </a:r>
            <a:r>
              <a:rPr lang="de-DE" dirty="0" err="1">
                <a:solidFill>
                  <a:schemeClr val="tx2"/>
                </a:solidFill>
              </a:rPr>
              <a:t>of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Excellence,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</a:rPr>
              <a:t>Unterstützung Entwicklungsziele der UN, </a:t>
            </a:r>
            <a:r>
              <a:rPr lang="de-DE" dirty="0" err="1" smtClean="0">
                <a:solidFill>
                  <a:schemeClr val="tx2"/>
                </a:solidFill>
              </a:rPr>
              <a:t>zB</a:t>
            </a:r>
            <a:r>
              <a:rPr lang="de-DE" dirty="0" smtClean="0">
                <a:solidFill>
                  <a:schemeClr val="tx2"/>
                </a:solidFill>
              </a:rPr>
              <a:t> „keine Armut“, „hochwertige Bildung“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 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900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9728"/>
            <a:ext cx="3851920" cy="4309670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769" y="189000"/>
            <a:ext cx="2733071" cy="1158614"/>
          </a:xfrm>
        </p:spPr>
        <p:txBody>
          <a:bodyPr/>
          <a:lstStyle/>
          <a:p>
            <a:r>
              <a:rPr lang="de-DE" sz="1400" b="0" dirty="0" smtClean="0"/>
              <a:t>Das Ziel</a:t>
            </a:r>
            <a:br>
              <a:rPr lang="de-DE" sz="1400" b="0" dirty="0" smtClean="0"/>
            </a:br>
            <a:r>
              <a:rPr lang="de-DE" sz="1400" b="0" dirty="0" smtClean="0"/>
              <a:t>der </a:t>
            </a:r>
            <a:r>
              <a:rPr lang="de-DE" sz="2400" dirty="0" err="1" smtClean="0"/>
              <a:t>Social</a:t>
            </a:r>
            <a:r>
              <a:rPr lang="de-DE" sz="2400" dirty="0" smtClean="0"/>
              <a:t> </a:t>
            </a:r>
            <a:r>
              <a:rPr lang="de-DE" sz="2400" dirty="0" err="1" smtClean="0"/>
              <a:t>Housing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Initiative </a:t>
            </a:r>
            <a:br>
              <a:rPr lang="de-DE" sz="2400" dirty="0" smtClean="0"/>
            </a:br>
            <a:endParaRPr lang="de-DE" sz="16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960" y="406540"/>
            <a:ext cx="4680520" cy="410942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chemeClr val="tx2"/>
                </a:solidFill>
              </a:rPr>
              <a:t>Zugang zu </a:t>
            </a:r>
            <a:r>
              <a:rPr lang="de-DE" sz="1600" b="1" dirty="0" smtClean="0">
                <a:solidFill>
                  <a:schemeClr val="tx2"/>
                </a:solidFill>
              </a:rPr>
              <a:t>normalem Wohnraum </a:t>
            </a:r>
            <a:r>
              <a:rPr lang="de-DE" sz="1600" dirty="0" smtClean="0">
                <a:solidFill>
                  <a:schemeClr val="tx2"/>
                </a:solidFill>
              </a:rPr>
              <a:t>für </a:t>
            </a:r>
            <a:r>
              <a:rPr lang="de-DE" sz="1600" dirty="0">
                <a:solidFill>
                  <a:schemeClr val="tx2"/>
                </a:solidFill>
              </a:rPr>
              <a:t>von Wohnungslosigkeit </a:t>
            </a:r>
            <a:r>
              <a:rPr lang="de-DE" sz="1600" dirty="0" smtClean="0">
                <a:solidFill>
                  <a:schemeClr val="tx2"/>
                </a:solidFill>
              </a:rPr>
              <a:t>bedrohten Menschen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chemeClr val="tx2"/>
                </a:solidFill>
              </a:rPr>
              <a:t>Die </a:t>
            </a:r>
            <a:r>
              <a:rPr lang="de-DE" sz="1600" b="1" dirty="0" smtClean="0">
                <a:solidFill>
                  <a:schemeClr val="tx2"/>
                </a:solidFill>
              </a:rPr>
              <a:t>finanziellen Hürden beheben </a:t>
            </a:r>
            <a:r>
              <a:rPr lang="de-DE" sz="1600" dirty="0" smtClean="0">
                <a:solidFill>
                  <a:schemeClr val="tx2"/>
                </a:solidFill>
              </a:rPr>
              <a:t>und ein </a:t>
            </a:r>
            <a:r>
              <a:rPr lang="de-DE" sz="1600" b="1" dirty="0" smtClean="0">
                <a:solidFill>
                  <a:schemeClr val="tx2"/>
                </a:solidFill>
              </a:rPr>
              <a:t>langfristig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</a:rPr>
              <a:t>leistbares Zuhause </a:t>
            </a:r>
            <a:r>
              <a:rPr lang="de-DE" sz="1600" dirty="0" smtClean="0">
                <a:solidFill>
                  <a:schemeClr val="tx2"/>
                </a:solidFill>
              </a:rPr>
              <a:t>ermöglichen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2"/>
                </a:solidFill>
              </a:rPr>
              <a:t>Hilfe zur Selbsthilfe </a:t>
            </a:r>
            <a:r>
              <a:rPr lang="de-DE" sz="1600" dirty="0" smtClean="0">
                <a:solidFill>
                  <a:schemeClr val="tx2"/>
                </a:solidFill>
              </a:rPr>
              <a:t>leisten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chemeClr val="tx2"/>
                </a:solidFill>
              </a:rPr>
              <a:t>Selbstbestimmung, eigene Verantwortung und dadurch </a:t>
            </a:r>
            <a:r>
              <a:rPr lang="de-DE" sz="1600" b="1" dirty="0" smtClean="0">
                <a:solidFill>
                  <a:schemeClr val="tx2"/>
                </a:solidFill>
              </a:rPr>
              <a:t>bessere Zukunft </a:t>
            </a:r>
            <a:r>
              <a:rPr lang="de-DE" sz="1600" dirty="0" smtClean="0">
                <a:solidFill>
                  <a:schemeClr val="tx2"/>
                </a:solidFill>
              </a:rPr>
              <a:t>ermöglichen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chemeClr val="tx2"/>
                </a:solidFill>
              </a:rPr>
              <a:t>Weg von Stigmatisierung – </a:t>
            </a:r>
            <a:r>
              <a:rPr lang="de-DE" sz="1600" b="1" dirty="0" smtClean="0">
                <a:solidFill>
                  <a:schemeClr val="tx2"/>
                </a:solidFill>
              </a:rPr>
              <a:t>den Weg zurück </a:t>
            </a:r>
            <a:r>
              <a:rPr lang="de-DE" sz="1600" dirty="0" smtClean="0">
                <a:solidFill>
                  <a:schemeClr val="tx2"/>
                </a:solidFill>
              </a:rPr>
              <a:t>in die Gesellschaft unterstützen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3075" name="Picture 3" descr="M:\OE0455\OE0541\2 _ Branding &amp; CD\02 - Brand_Assets\Graphical_Assets\Icons\Icons_MostUsed_png\home_outlin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92" y="1728742"/>
            <a:ext cx="1547813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:\OE0455\OE0541\2 _ Branding &amp; CD\02 - Brand_Assets\Graphical_Assets\Icons\Icons_MostUsed_png\group_outlin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5" y="2787774"/>
            <a:ext cx="1539875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Wohnungslosigkeit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 smtClean="0">
              <a:solidFill>
                <a:schemeClr val="tx2"/>
              </a:solidFill>
            </a:endParaRPr>
          </a:p>
          <a:p>
            <a:endParaRPr lang="de-AT" dirty="0">
              <a:solidFill>
                <a:schemeClr val="tx2"/>
              </a:solidFill>
            </a:endParaRPr>
          </a:p>
          <a:p>
            <a:r>
              <a:rPr lang="de-AT" dirty="0" smtClean="0">
                <a:solidFill>
                  <a:schemeClr val="tx2"/>
                </a:solidFill>
              </a:rPr>
              <a:t>„Die </a:t>
            </a:r>
            <a:r>
              <a:rPr lang="de-AT" dirty="0">
                <a:solidFill>
                  <a:schemeClr val="tx2"/>
                </a:solidFill>
              </a:rPr>
              <a:t>Gründe für eine Wohnungslosigkeit sind vielfältig: von Trennung, Scheidung, Tod des Partners oder der Partnerin, durch Jobverlust, Krankheiten, Privatkonkurs bis Gewalt in der Familie und letztendlich </a:t>
            </a:r>
            <a:r>
              <a:rPr lang="de-AT" dirty="0" smtClean="0">
                <a:solidFill>
                  <a:schemeClr val="tx2"/>
                </a:solidFill>
              </a:rPr>
              <a:t>Flucht“</a:t>
            </a:r>
          </a:p>
          <a:p>
            <a:endParaRPr lang="de-AT" dirty="0" smtClean="0">
              <a:solidFill>
                <a:schemeClr val="tx2"/>
              </a:solidFill>
            </a:endParaRPr>
          </a:p>
          <a:p>
            <a:endParaRPr lang="de-AT" dirty="0" smtClean="0">
              <a:solidFill>
                <a:schemeClr val="tx2"/>
              </a:solidFill>
            </a:endParaRPr>
          </a:p>
          <a:p>
            <a:endParaRPr lang="de-AT" dirty="0">
              <a:solidFill>
                <a:schemeClr val="tx2"/>
              </a:solidFill>
            </a:endParaRPr>
          </a:p>
          <a:p>
            <a:endParaRPr lang="de-AT" b="1" i="1" dirty="0" smtClean="0">
              <a:solidFill>
                <a:schemeClr val="tx2"/>
              </a:solidFill>
            </a:endParaRPr>
          </a:p>
          <a:p>
            <a:r>
              <a:rPr lang="de-AT" dirty="0" smtClean="0">
                <a:solidFill>
                  <a:schemeClr val="tx2"/>
                </a:solidFill>
              </a:rPr>
              <a:t> </a:t>
            </a:r>
            <a:endParaRPr lang="de-AT" dirty="0">
              <a:solidFill>
                <a:schemeClr val="tx2"/>
              </a:solidFill>
            </a:endParaRPr>
          </a:p>
          <a:p>
            <a:endParaRPr lang="de-AT" dirty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.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 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753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Betroffenen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Wohnungslosigkeit hat </a:t>
            </a:r>
            <a:r>
              <a:rPr lang="de-DE" dirty="0">
                <a:solidFill>
                  <a:schemeClr val="tx2"/>
                </a:solidFill>
              </a:rPr>
              <a:t>daher viele Gesichter und </a:t>
            </a:r>
            <a:r>
              <a:rPr lang="de-AT" dirty="0">
                <a:solidFill>
                  <a:schemeClr val="tx2"/>
                </a:solidFill>
              </a:rPr>
              <a:t>Facetten – sie betrifft Männer wie Frauen, immer stärker junge Erwachsene im Alter von 18-30 Jahren, Familien, </a:t>
            </a:r>
            <a:r>
              <a:rPr lang="de-AT" dirty="0" err="1" smtClean="0">
                <a:solidFill>
                  <a:schemeClr val="tx2"/>
                </a:solidFill>
              </a:rPr>
              <a:t>Alleinerzieher_innen</a:t>
            </a:r>
            <a:r>
              <a:rPr lang="de-AT" dirty="0" smtClean="0">
                <a:solidFill>
                  <a:schemeClr val="tx2"/>
                </a:solidFill>
              </a:rPr>
              <a:t> </a:t>
            </a:r>
            <a:r>
              <a:rPr lang="de-AT" dirty="0">
                <a:solidFill>
                  <a:schemeClr val="tx2"/>
                </a:solidFill>
              </a:rPr>
              <a:t>und damit auch Kinder</a:t>
            </a:r>
            <a:r>
              <a:rPr lang="de-AT" dirty="0" smtClean="0">
                <a:solidFill>
                  <a:schemeClr val="tx2"/>
                </a:solidFill>
              </a:rPr>
              <a:t>.</a:t>
            </a:r>
          </a:p>
          <a:p>
            <a:endParaRPr lang="de-AT" b="1" dirty="0" smtClean="0">
              <a:solidFill>
                <a:schemeClr val="tx2"/>
              </a:solidFill>
            </a:endParaRPr>
          </a:p>
          <a:p>
            <a:r>
              <a:rPr lang="de-AT" b="1" dirty="0" smtClean="0">
                <a:solidFill>
                  <a:schemeClr val="tx2"/>
                </a:solidFill>
              </a:rPr>
              <a:t>Die </a:t>
            </a:r>
            <a:r>
              <a:rPr lang="de-AT" b="1" dirty="0">
                <a:solidFill>
                  <a:schemeClr val="tx2"/>
                </a:solidFill>
              </a:rPr>
              <a:t>Zahl registrierter wohnungsloser Menschen in Österreich ist seit 2008 um </a:t>
            </a:r>
            <a:r>
              <a:rPr lang="de-AT" b="1" dirty="0" smtClean="0">
                <a:solidFill>
                  <a:schemeClr val="tx2"/>
                </a:solidFill>
              </a:rPr>
              <a:t>22 % </a:t>
            </a:r>
            <a:r>
              <a:rPr lang="de-AT" b="1" dirty="0">
                <a:solidFill>
                  <a:schemeClr val="tx2"/>
                </a:solidFill>
              </a:rPr>
              <a:t>Prozent auf </a:t>
            </a:r>
            <a:r>
              <a:rPr lang="de-AT" b="1" dirty="0" smtClean="0">
                <a:solidFill>
                  <a:schemeClr val="tx2"/>
                </a:solidFill>
              </a:rPr>
              <a:t>21.567 Personen gestiegen! </a:t>
            </a:r>
            <a:endParaRPr lang="de-AT" b="1" dirty="0" smtClean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924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Gefahren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 smtClean="0">
                <a:solidFill>
                  <a:schemeClr val="tx2"/>
                </a:solidFill>
              </a:rPr>
              <a:t>Befristete Mietverträge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2"/>
                </a:solidFill>
              </a:rPr>
              <a:t>Schere Entwicklung Einkommen – Wohnkosten </a:t>
            </a:r>
            <a:endParaRPr lang="de-AT" sz="1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 smtClean="0">
                <a:solidFill>
                  <a:schemeClr val="tx2"/>
                </a:solidFill>
              </a:rPr>
              <a:t>Prekäre Beschäftigungsverhältnisse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2"/>
                </a:solidFill>
              </a:rPr>
              <a:t>Zunehmend Fulltime Jobs mit Verdienst an der Armutsgrenze</a:t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AT" sz="1800" dirty="0" smtClean="0">
                <a:solidFill>
                  <a:schemeClr val="tx2"/>
                </a:solidFill>
              </a:rPr>
              <a:t>Wohnkostenüberbelastung:</a:t>
            </a:r>
            <a:br>
              <a:rPr lang="de-AT" sz="1800" dirty="0" smtClean="0">
                <a:solidFill>
                  <a:schemeClr val="tx2"/>
                </a:solidFill>
              </a:rPr>
            </a:br>
            <a:r>
              <a:rPr lang="de-AT" sz="1800" dirty="0" smtClean="0">
                <a:solidFill>
                  <a:schemeClr val="tx2"/>
                </a:solidFill>
              </a:rPr>
              <a:t/>
            </a:r>
            <a:br>
              <a:rPr lang="de-AT" sz="1800" dirty="0" smtClean="0">
                <a:solidFill>
                  <a:schemeClr val="tx2"/>
                </a:solidFill>
              </a:rPr>
            </a:br>
            <a:r>
              <a:rPr lang="de-AT" sz="1800" dirty="0" smtClean="0">
                <a:solidFill>
                  <a:schemeClr val="tx2"/>
                </a:solidFill>
              </a:rPr>
              <a:t>14 % der österr. Bevölkerung </a:t>
            </a:r>
            <a:r>
              <a:rPr lang="de-AT" sz="1800" dirty="0" smtClean="0">
                <a:solidFill>
                  <a:schemeClr val="tx2"/>
                </a:solidFill>
              </a:rPr>
              <a:t>leben in Haushalten mit Einkommen </a:t>
            </a:r>
            <a:r>
              <a:rPr lang="de-AT" sz="1800" dirty="0" smtClean="0">
                <a:solidFill>
                  <a:schemeClr val="tx2"/>
                </a:solidFill>
              </a:rPr>
              <a:t>˂ 60 % des </a:t>
            </a:r>
            <a:r>
              <a:rPr lang="de-AT" sz="1800" dirty="0" err="1" smtClean="0">
                <a:solidFill>
                  <a:schemeClr val="tx2"/>
                </a:solidFill>
              </a:rPr>
              <a:t>äquivalisierten</a:t>
            </a:r>
            <a:r>
              <a:rPr lang="de-AT" sz="1800" dirty="0" smtClean="0">
                <a:solidFill>
                  <a:schemeClr val="tx2"/>
                </a:solidFill>
              </a:rPr>
              <a:t> Medianeinkommens </a:t>
            </a:r>
            <a:r>
              <a:rPr lang="de-AT" sz="1800" dirty="0" smtClean="0">
                <a:solidFill>
                  <a:schemeClr val="tx2"/>
                </a:solidFill>
              </a:rPr>
              <a:t>(2018), Wohnkostenbelastung dieser Gruppe Ø 40 % </a:t>
            </a:r>
            <a:r>
              <a:rPr lang="de-AT" sz="1800" dirty="0" smtClean="0">
                <a:solidFill>
                  <a:schemeClr val="tx2"/>
                </a:solidFill>
              </a:rPr>
              <a:t>(</a:t>
            </a:r>
            <a:r>
              <a:rPr lang="de-AT" sz="1800" dirty="0" err="1" smtClean="0">
                <a:solidFill>
                  <a:schemeClr val="tx2"/>
                </a:solidFill>
              </a:rPr>
              <a:t>tw</a:t>
            </a:r>
            <a:r>
              <a:rPr lang="de-AT" sz="1800" dirty="0" smtClean="0">
                <a:solidFill>
                  <a:schemeClr val="tx2"/>
                </a:solidFill>
              </a:rPr>
              <a:t>. bis </a:t>
            </a:r>
            <a:r>
              <a:rPr lang="de-AT" sz="1800" dirty="0" smtClean="0">
                <a:solidFill>
                  <a:schemeClr val="tx2"/>
                </a:solidFill>
              </a:rPr>
              <a:t>zu 74 %)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2268"/>
            <a:ext cx="1103127" cy="10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6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Partner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>
                <a:solidFill>
                  <a:schemeClr val="tx2"/>
                </a:solidFill>
              </a:rPr>
              <a:t>Sozialorganisation als Drehscheibe</a:t>
            </a:r>
            <a:br>
              <a:rPr lang="de-DE" dirty="0" smtClean="0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dirty="0">
                <a:solidFill>
                  <a:schemeClr val="tx2"/>
                </a:solidFill>
              </a:rPr>
              <a:t>für Wien </a:t>
            </a:r>
            <a:r>
              <a:rPr lang="de-DE" dirty="0" smtClean="0">
                <a:solidFill>
                  <a:schemeClr val="tx2"/>
                </a:solidFill>
              </a:rPr>
              <a:t>Neunerhaus</a:t>
            </a:r>
            <a:endParaRPr lang="de-DE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dirty="0">
                <a:solidFill>
                  <a:schemeClr val="tx2"/>
                </a:solidFill>
              </a:rPr>
              <a:t>für NÖ Verein Wohnen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Gemeinnützige und gewerbliche Bauträger</a:t>
            </a:r>
            <a:endParaRPr lang="de-AT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EEEFCD-E22D-4B48-998B-B0138138BAA8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7946796"/>
      </p:ext>
    </p:extLst>
  </p:cSld>
  <p:clrMapOvr>
    <a:masterClrMapping/>
  </p:clrMapOvr>
</p:sld>
</file>

<file path=ppt/theme/theme1.xml><?xml version="1.0" encoding="utf-8"?>
<a:theme xmlns:a="http://schemas.openxmlformats.org/drawingml/2006/main" name="PP-16zu9-Querformat (EB u SpK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PP-16zu9-Querformat (EB-200Jahre)</Template>
  <TotalTime>0</TotalTime>
  <Words>607</Words>
  <Application>Microsoft Office PowerPoint</Application>
  <PresentationFormat>Bildschirmpräsentation (16:9)</PresentationFormat>
  <Paragraphs>128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PP-16zu9-Querformat (EB u SpK Logo)</vt:lpstr>
      <vt:lpstr>Social Housing Initiative zur Minderung von Wohnungslosigkeit </vt:lpstr>
      <vt:lpstr>Die Initiative</vt:lpstr>
      <vt:lpstr>Die Initiative</vt:lpstr>
      <vt:lpstr>Erste Social Banking Wir fördern Menschen und Organisationen </vt:lpstr>
      <vt:lpstr>Das Ziel der Social Housing Initiative  </vt:lpstr>
      <vt:lpstr>Wohnungslosigkeit</vt:lpstr>
      <vt:lpstr>Die Betroffenen</vt:lpstr>
      <vt:lpstr>Die Gefahren</vt:lpstr>
      <vt:lpstr>Die Partner</vt:lpstr>
      <vt:lpstr>Das Konzept</vt:lpstr>
      <vt:lpstr>Das Konzept</vt:lpstr>
      <vt:lpstr>PowerPoint-Präsentation</vt:lpstr>
      <vt:lpstr>PowerPoint-Präsentation</vt:lpstr>
    </vt:vector>
  </TitlesOfParts>
  <Company>Erste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Housing Initiative</dc:title>
  <dc:creator>Kratschmann Astrid Dr.</dc:creator>
  <cp:lastModifiedBy>Kratschmann Astrid Dr.</cp:lastModifiedBy>
  <cp:revision>42</cp:revision>
  <cp:lastPrinted>2019-09-03T11:18:10Z</cp:lastPrinted>
  <dcterms:created xsi:type="dcterms:W3CDTF">2019-08-22T09:43:02Z</dcterms:created>
  <dcterms:modified xsi:type="dcterms:W3CDTF">2019-09-03T11:22:32Z</dcterms:modified>
</cp:coreProperties>
</file>